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3" r:id="rId7"/>
    <p:sldId id="264" r:id="rId8"/>
    <p:sldId id="260" r:id="rId9"/>
    <p:sldId id="267" r:id="rId10"/>
    <p:sldId id="272" r:id="rId11"/>
    <p:sldId id="262" r:id="rId12"/>
    <p:sldId id="274" r:id="rId13"/>
    <p:sldId id="265" r:id="rId14"/>
    <p:sldId id="286" r:id="rId15"/>
    <p:sldId id="287" r:id="rId16"/>
    <p:sldId id="273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FFCC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595" autoAdjust="0"/>
  </p:normalViewPr>
  <p:slideViewPr>
    <p:cSldViewPr snapToGrid="0">
      <p:cViewPr varScale="1">
        <p:scale>
          <a:sx n="68" d="100"/>
          <a:sy n="68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BFC3-44EA-444E-B4D2-B03C99CBD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0B580-588F-4A9B-A4F3-65C8977B5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68B11-A4A6-4FB8-9E25-2339DFC1F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270-68D6-4D8B-BE3E-054449F364F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22831-5446-4E47-8270-D41F6BC8F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D2E00-3B9A-4EDF-B373-ED40124B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5F5F-3539-4144-B695-2981EDD5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5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0B325-A618-45C7-B8DA-5460BE61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79156-9665-4FFF-8E0F-787EA815E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58707-C8EB-4E6D-8040-96982DEF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270-68D6-4D8B-BE3E-054449F364F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6F24F-429B-4ABE-B7D6-9EA831CD7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BDE53-8B59-4B1F-A1B2-41953B29B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5F5F-3539-4144-B695-2981EDD5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C6EF8B-A0C6-4825-9320-674B05D35B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3CF8BD-6F03-40A3-92C1-BC422B15A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03334-7D46-4AA6-96E4-F9FD63D12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270-68D6-4D8B-BE3E-054449F364F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6A2D6-AAEB-4C03-98A2-001E0EE9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86263-6A47-49C7-B48F-C58FFB886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5F5F-3539-4144-B695-2981EDD5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0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6474D-5FAF-49C4-8E2C-4AC5BF8F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9BA7-F1F9-4217-AA42-FC7BDCEF7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521B7-6F23-4167-AD8F-945DE567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270-68D6-4D8B-BE3E-054449F364F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09877-6FE6-40D7-B465-E4E1BB0E7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9AAA9-ADBD-40EB-A584-D2BC0B5C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5F5F-3539-4144-B695-2981EDD5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8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A6C6-8AD6-4C66-A5FA-31EA3F27A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BEF73-55EC-4215-A0A5-FC4A40497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209E0-9EC2-4FF7-B1DE-5B01C6E43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270-68D6-4D8B-BE3E-054449F364F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AE78B-A890-4585-B997-8EEF388D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682CF-91BA-47EB-8C7F-DCBA8434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5F5F-3539-4144-B695-2981EDD5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1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C2178-5FE7-49F2-B599-5D22BC78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D8848-279E-4136-98BB-82D385663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D8DBC5-9DFB-4164-8134-7445CA7A0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99AD3-7518-4F3E-A8EE-2D5E13EB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270-68D6-4D8B-BE3E-054449F364F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DA945-53A4-446B-B6CC-F52CA2EB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A3139-E921-4911-8DA1-BCE6C4477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5F5F-3539-4144-B695-2981EDD5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5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B1CD9-881D-4DDB-8C8E-FA68FAD91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F4B79-3B3C-40DC-A37C-490445D4A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31A7E-36E4-47E0-9DB7-45D2D7D2E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CE254-6773-425B-B2F9-BF0F9D50A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BBA572-DD89-4417-BBD8-97C2CFBFD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10E144-CEF8-4C70-BEF9-1DD3F825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270-68D6-4D8B-BE3E-054449F364F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7754D0-C7B7-4512-810F-8B346086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00B962-D783-433F-BB9A-7B59D5A6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5F5F-3539-4144-B695-2981EDD5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1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14481-D127-4D5A-B537-5BE4C012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2E058-DFC5-4671-A755-27971BC2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270-68D6-4D8B-BE3E-054449F364F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7916D-6D90-4354-8409-95EA28505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E3930-FE52-49A1-9EF1-7C1DE7C34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5F5F-3539-4144-B695-2981EDD5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4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52B75-B8CB-45A0-8070-16E297A7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270-68D6-4D8B-BE3E-054449F364F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C6DCD-2305-44B6-8E61-3F5E1E8A7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25544-E180-4FFE-B56A-CACF871B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5F5F-3539-4144-B695-2981EDD5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8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F393-F034-42B1-82AE-D007427C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53291-1E5E-45F6-AF5E-769E3456B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D2FA9-DD68-466C-B094-AB225AF2D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91C60-04C5-4C6B-A3B3-4AB26440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270-68D6-4D8B-BE3E-054449F364F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EE4CB-4072-424E-B342-4FCD4501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A94EE-B7B6-465A-8015-C41FF17C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5F5F-3539-4144-B695-2981EDD5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8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2533-0823-4FFB-B4A2-21885A1D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B162A-F00F-41BC-B4AB-D85397A81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E7D15-8643-4E81-B80B-AC5E1DE4B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EB22B-3530-4943-8A1C-925C65D6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1270-68D6-4D8B-BE3E-054449F364F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857A2-A15B-4C3D-A36B-1338F205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7403F-DBA4-4E55-9046-3A9E79654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5F5F-3539-4144-B695-2981EDD5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9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CC6F97-B9B4-45AE-B92A-457AA562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E304B-8AC6-421C-80BB-665EBE42D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61381-40A7-4A25-92AB-42A7843F6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61270-68D6-4D8B-BE3E-054449F364F4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5B176-D642-40EA-866C-537766D98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67775-75E3-42C6-8C9F-19B8CD92B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E5F5F-3539-4144-B695-2981EDD52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4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E3654-C53E-4C44-9EC4-5B8482CEC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273"/>
            <a:ext cx="9144000" cy="2370147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accent2"/>
                </a:solidFill>
              </a:rPr>
              <a:t>Jacksonville Waterways Commission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F234A-9B8A-4492-AD94-62E2BFE48B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Sub-Committee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on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Potential Slow Speed/Minimum Wake Zone Sites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99DE140-D997-42E8-B37E-B2F7D224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75" y="476390"/>
            <a:ext cx="1123810" cy="11238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40D5D9-4630-4951-B1A1-93CF14590B32}"/>
              </a:ext>
            </a:extLst>
          </p:cNvPr>
          <p:cNvSpPr txBox="1"/>
          <p:nvPr/>
        </p:nvSpPr>
        <p:spPr>
          <a:xfrm>
            <a:off x="8581939" y="5961252"/>
            <a:ext cx="289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Commissioner Jill D. Haskell 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             Jan 22, 2021</a:t>
            </a:r>
          </a:p>
          <a:p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62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17D9-3DD4-45DD-AFF8-DA0A77F4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52461" cy="1155765"/>
          </a:xfrm>
        </p:spPr>
        <p:txBody>
          <a:bodyPr/>
          <a:lstStyle/>
          <a:p>
            <a:r>
              <a:rPr lang="en-US" dirty="0"/>
              <a:t>Ortega River </a:t>
            </a:r>
          </a:p>
        </p:txBody>
      </p:sp>
      <p:pic>
        <p:nvPicPr>
          <p:cNvPr id="4098" name="Picture 2" descr="Picture">
            <a:extLst>
              <a:ext uri="{FF2B5EF4-FFF2-40B4-BE49-F238E27FC236}">
                <a16:creationId xmlns:a16="http://schemas.microsoft.com/office/drawing/2014/main" id="{F2798BB8-287B-4C81-86D6-B4AEA691F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23" y="1600789"/>
            <a:ext cx="8052319" cy="512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E1D8BE49-8BE8-45CC-BC8D-3CB23E90DA54}"/>
              </a:ext>
            </a:extLst>
          </p:cNvPr>
          <p:cNvSpPr/>
          <p:nvPr/>
        </p:nvSpPr>
        <p:spPr>
          <a:xfrm>
            <a:off x="7725747" y="1819923"/>
            <a:ext cx="361810" cy="46607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AFD3EB-8673-488F-A583-9082DE2A920F}"/>
              </a:ext>
            </a:extLst>
          </p:cNvPr>
          <p:cNvSpPr txBox="1"/>
          <p:nvPr/>
        </p:nvSpPr>
        <p:spPr>
          <a:xfrm>
            <a:off x="8087556" y="1600789"/>
            <a:ext cx="2565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Grand Ave Bridge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720BDCE3-5426-4890-A939-672E1F8C9EF9}"/>
              </a:ext>
            </a:extLst>
          </p:cNvPr>
          <p:cNvSpPr/>
          <p:nvPr/>
        </p:nvSpPr>
        <p:spPr>
          <a:xfrm>
            <a:off x="5237825" y="3679794"/>
            <a:ext cx="541538" cy="688019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B76DE-68CA-4D8E-B353-FC395D6FA7F7}"/>
              </a:ext>
            </a:extLst>
          </p:cNvPr>
          <p:cNvSpPr txBox="1"/>
          <p:nvPr/>
        </p:nvSpPr>
        <p:spPr>
          <a:xfrm>
            <a:off x="4864964" y="4447712"/>
            <a:ext cx="197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Lake Shore</a:t>
            </a:r>
          </a:p>
          <a:p>
            <a:r>
              <a:rPr lang="en-US" b="1" dirty="0">
                <a:solidFill>
                  <a:srgbClr val="C00000"/>
                </a:solidFill>
              </a:rPr>
              <a:t> Dry Storage</a:t>
            </a:r>
          </a:p>
        </p:txBody>
      </p:sp>
    </p:spTree>
    <p:extLst>
      <p:ext uri="{BB962C8B-B14F-4D97-AF65-F5344CB8AC3E}">
        <p14:creationId xmlns:p14="http://schemas.microsoft.com/office/powerpoint/2010/main" val="216364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7F6EA-DBFC-40E3-A319-E4934E1E2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3691" cy="1325563"/>
          </a:xfrm>
        </p:spPr>
        <p:txBody>
          <a:bodyPr/>
          <a:lstStyle/>
          <a:p>
            <a:pPr algn="ctr"/>
            <a:r>
              <a:rPr lang="en-US" i="1" u="sng" dirty="0"/>
              <a:t>Ortega River</a:t>
            </a:r>
            <a:br>
              <a:rPr lang="en-US" i="1" u="sng" dirty="0"/>
            </a:br>
            <a:r>
              <a:rPr lang="en-US" i="1" u="sng" dirty="0"/>
              <a:t>Grand Avenue Bridge to Lake Shore Dry Storage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83209B8-F953-4C31-87C2-8CC49C4FB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3" y="2206625"/>
            <a:ext cx="4629540" cy="37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rtega River Drawbridge Painting Begins Monday | WJCT NEWS">
            <a:extLst>
              <a:ext uri="{FF2B5EF4-FFF2-40B4-BE49-F238E27FC236}">
                <a16:creationId xmlns:a16="http://schemas.microsoft.com/office/drawing/2014/main" id="{15F5B140-5F28-4820-A770-A3C07BC83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926" y="4103703"/>
            <a:ext cx="3928188" cy="25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rtega River Drawbridge to close for electrical work">
            <a:extLst>
              <a:ext uri="{FF2B5EF4-FFF2-40B4-BE49-F238E27FC236}">
                <a16:creationId xmlns:a16="http://schemas.microsoft.com/office/drawing/2014/main" id="{A5B94107-27A6-4385-AA17-C6B06D2CC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926" y="1732675"/>
            <a:ext cx="3928188" cy="203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5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DF00B5-144E-4BA0-9C73-0AAE1538C8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0" b="3129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3B6630-6C5E-4A69-86D8-BA8003E2231E}"/>
              </a:ext>
            </a:extLst>
          </p:cNvPr>
          <p:cNvSpPr txBox="1"/>
          <p:nvPr/>
        </p:nvSpPr>
        <p:spPr>
          <a:xfrm>
            <a:off x="4577254" y="5609328"/>
            <a:ext cx="7091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Lake Shore Dry Storage</a:t>
            </a:r>
          </a:p>
        </p:txBody>
      </p:sp>
    </p:spTree>
    <p:extLst>
      <p:ext uri="{BB962C8B-B14F-4D97-AF65-F5344CB8AC3E}">
        <p14:creationId xmlns:p14="http://schemas.microsoft.com/office/powerpoint/2010/main" val="3021812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DFF30-7B5A-4EE7-A3BC-5438E1AB3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98" y="81331"/>
            <a:ext cx="3659887" cy="989901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Examples of Signage in Ortega River Area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E67C9E-36C4-425B-8510-9A5BB1154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73" y="239697"/>
            <a:ext cx="4549782" cy="338058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6B5F5-DBCE-4094-9A1B-6BBA6736D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8681" y="4042707"/>
            <a:ext cx="4223659" cy="273395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39913EEC-E1C0-4A2B-8030-B8E058F56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8" y="1172215"/>
            <a:ext cx="4223659" cy="2733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8735BD-6831-4CCA-BA8F-990659D56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8" y="4169993"/>
            <a:ext cx="4223659" cy="2479389"/>
          </a:xfrm>
          <a:prstGeom prst="rect">
            <a:avLst/>
          </a:prstGeom>
        </p:spPr>
      </p:pic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223DFC12-7103-4EEA-93BE-717809D574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73" y="4042707"/>
            <a:ext cx="4590228" cy="26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21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B3BB20-C3AB-4BC8-A70E-2769DB505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7" r="-1" b="644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86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115BFD-41AD-45D9-9C3C-6EAA9B1DA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0" r="1" b="1964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13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771E59-684E-4DA3-BF2B-55142885EA47}"/>
              </a:ext>
            </a:extLst>
          </p:cNvPr>
          <p:cNvSpPr txBox="1"/>
          <p:nvPr/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Damages to Docks and Vessels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62C484-F239-484E-A7BD-D2F24B08D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E744FE-8A2B-43BF-83EC-43BF2D187DD9}"/>
              </a:ext>
            </a:extLst>
          </p:cNvPr>
          <p:cNvSpPr txBox="1"/>
          <p:nvPr/>
        </p:nvSpPr>
        <p:spPr>
          <a:xfrm>
            <a:off x="4839286" y="2559073"/>
            <a:ext cx="6709586" cy="4133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Ortega Landing reports over 100K floating dock damage in 36 months from wave action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Liveaboards experience severe rocking at all hours of the day and night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Alcohol related incident caused 21CC to hit bridge and run onto shore last year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Large boats have reportedly crashed into concrete docks because of wakes from passing vessels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47840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A0F17D-B3DB-4B80-AEAA-EBF671224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3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34165E-EBF0-4F7A-A5DB-3C62EA2AD8DF}"/>
              </a:ext>
            </a:extLst>
          </p:cNvPr>
          <p:cNvSpPr/>
          <p:nvPr/>
        </p:nvSpPr>
        <p:spPr>
          <a:xfrm>
            <a:off x="5277328" y="640082"/>
            <a:ext cx="6274591" cy="3351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Boaters are Asking for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B81DE4-FCC1-449B-86A7-C9B394CA7DDF}"/>
              </a:ext>
            </a:extLst>
          </p:cNvPr>
          <p:cNvSpPr/>
          <p:nvPr/>
        </p:nvSpPr>
        <p:spPr>
          <a:xfrm>
            <a:off x="6432868" y="3818685"/>
            <a:ext cx="3346882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>
              <a:spcAft>
                <a:spcPts val="600"/>
              </a:spcAft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HELP!!!</a:t>
            </a:r>
          </a:p>
          <a:p>
            <a:pPr algn="ctr">
              <a:spcAft>
                <a:spcPts val="600"/>
              </a:spcAft>
            </a:pP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4498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4B1D85-D774-4B8F-8C55-E0DE557F72A1}"/>
              </a:ext>
            </a:extLst>
          </p:cNvPr>
          <p:cNvSpPr txBox="1"/>
          <p:nvPr/>
        </p:nvSpPr>
        <p:spPr>
          <a:xfrm>
            <a:off x="569167" y="485191"/>
            <a:ext cx="10328988" cy="984885"/>
          </a:xfrm>
          <a:custGeom>
            <a:avLst/>
            <a:gdLst>
              <a:gd name="connsiteX0" fmla="*/ 0 w 10328988"/>
              <a:gd name="connsiteY0" fmla="*/ 0 h 984885"/>
              <a:gd name="connsiteX1" fmla="*/ 677123 w 10328988"/>
              <a:gd name="connsiteY1" fmla="*/ 0 h 984885"/>
              <a:gd name="connsiteX2" fmla="*/ 1044375 w 10328988"/>
              <a:gd name="connsiteY2" fmla="*/ 0 h 984885"/>
              <a:gd name="connsiteX3" fmla="*/ 1824788 w 10328988"/>
              <a:gd name="connsiteY3" fmla="*/ 0 h 984885"/>
              <a:gd name="connsiteX4" fmla="*/ 2605200 w 10328988"/>
              <a:gd name="connsiteY4" fmla="*/ 0 h 984885"/>
              <a:gd name="connsiteX5" fmla="*/ 3075743 w 10328988"/>
              <a:gd name="connsiteY5" fmla="*/ 0 h 984885"/>
              <a:gd name="connsiteX6" fmla="*/ 3442996 w 10328988"/>
              <a:gd name="connsiteY6" fmla="*/ 0 h 984885"/>
              <a:gd name="connsiteX7" fmla="*/ 3810249 w 10328988"/>
              <a:gd name="connsiteY7" fmla="*/ 0 h 984885"/>
              <a:gd name="connsiteX8" fmla="*/ 4074212 w 10328988"/>
              <a:gd name="connsiteY8" fmla="*/ 0 h 984885"/>
              <a:gd name="connsiteX9" fmla="*/ 4648045 w 10328988"/>
              <a:gd name="connsiteY9" fmla="*/ 0 h 984885"/>
              <a:gd name="connsiteX10" fmla="*/ 5428457 w 10328988"/>
              <a:gd name="connsiteY10" fmla="*/ 0 h 984885"/>
              <a:gd name="connsiteX11" fmla="*/ 5795710 w 10328988"/>
              <a:gd name="connsiteY11" fmla="*/ 0 h 984885"/>
              <a:gd name="connsiteX12" fmla="*/ 6369543 w 10328988"/>
              <a:gd name="connsiteY12" fmla="*/ 0 h 984885"/>
              <a:gd name="connsiteX13" fmla="*/ 7149955 w 10328988"/>
              <a:gd name="connsiteY13" fmla="*/ 0 h 984885"/>
              <a:gd name="connsiteX14" fmla="*/ 7517208 w 10328988"/>
              <a:gd name="connsiteY14" fmla="*/ 0 h 984885"/>
              <a:gd name="connsiteX15" fmla="*/ 8194330 w 10328988"/>
              <a:gd name="connsiteY15" fmla="*/ 0 h 984885"/>
              <a:gd name="connsiteX16" fmla="*/ 8974743 w 10328988"/>
              <a:gd name="connsiteY16" fmla="*/ 0 h 984885"/>
              <a:gd name="connsiteX17" fmla="*/ 9548576 w 10328988"/>
              <a:gd name="connsiteY17" fmla="*/ 0 h 984885"/>
              <a:gd name="connsiteX18" fmla="*/ 10328988 w 10328988"/>
              <a:gd name="connsiteY18" fmla="*/ 0 h 984885"/>
              <a:gd name="connsiteX19" fmla="*/ 10328988 w 10328988"/>
              <a:gd name="connsiteY19" fmla="*/ 482594 h 984885"/>
              <a:gd name="connsiteX20" fmla="*/ 10328988 w 10328988"/>
              <a:gd name="connsiteY20" fmla="*/ 984885 h 984885"/>
              <a:gd name="connsiteX21" fmla="*/ 9548576 w 10328988"/>
              <a:gd name="connsiteY21" fmla="*/ 984885 h 984885"/>
              <a:gd name="connsiteX22" fmla="*/ 9181323 w 10328988"/>
              <a:gd name="connsiteY22" fmla="*/ 984885 h 984885"/>
              <a:gd name="connsiteX23" fmla="*/ 8607490 w 10328988"/>
              <a:gd name="connsiteY23" fmla="*/ 984885 h 984885"/>
              <a:gd name="connsiteX24" fmla="*/ 7827078 w 10328988"/>
              <a:gd name="connsiteY24" fmla="*/ 984885 h 984885"/>
              <a:gd name="connsiteX25" fmla="*/ 7356535 w 10328988"/>
              <a:gd name="connsiteY25" fmla="*/ 984885 h 984885"/>
              <a:gd name="connsiteX26" fmla="*/ 7092572 w 10328988"/>
              <a:gd name="connsiteY26" fmla="*/ 984885 h 984885"/>
              <a:gd name="connsiteX27" fmla="*/ 6828609 w 10328988"/>
              <a:gd name="connsiteY27" fmla="*/ 984885 h 984885"/>
              <a:gd name="connsiteX28" fmla="*/ 6461356 w 10328988"/>
              <a:gd name="connsiteY28" fmla="*/ 984885 h 984885"/>
              <a:gd name="connsiteX29" fmla="*/ 5990813 w 10328988"/>
              <a:gd name="connsiteY29" fmla="*/ 984885 h 984885"/>
              <a:gd name="connsiteX30" fmla="*/ 5416980 w 10328988"/>
              <a:gd name="connsiteY30" fmla="*/ 984885 h 984885"/>
              <a:gd name="connsiteX31" fmla="*/ 4946438 w 10328988"/>
              <a:gd name="connsiteY31" fmla="*/ 984885 h 984885"/>
              <a:gd name="connsiteX32" fmla="*/ 4579185 w 10328988"/>
              <a:gd name="connsiteY32" fmla="*/ 984885 h 984885"/>
              <a:gd name="connsiteX33" fmla="*/ 4005352 w 10328988"/>
              <a:gd name="connsiteY33" fmla="*/ 984885 h 984885"/>
              <a:gd name="connsiteX34" fmla="*/ 3328229 w 10328988"/>
              <a:gd name="connsiteY34" fmla="*/ 984885 h 984885"/>
              <a:gd name="connsiteX35" fmla="*/ 2547817 w 10328988"/>
              <a:gd name="connsiteY35" fmla="*/ 984885 h 984885"/>
              <a:gd name="connsiteX36" fmla="*/ 2180564 w 10328988"/>
              <a:gd name="connsiteY36" fmla="*/ 984885 h 984885"/>
              <a:gd name="connsiteX37" fmla="*/ 1606731 w 10328988"/>
              <a:gd name="connsiteY37" fmla="*/ 984885 h 984885"/>
              <a:gd name="connsiteX38" fmla="*/ 1032899 w 10328988"/>
              <a:gd name="connsiteY38" fmla="*/ 984885 h 984885"/>
              <a:gd name="connsiteX39" fmla="*/ 0 w 10328988"/>
              <a:gd name="connsiteY39" fmla="*/ 984885 h 984885"/>
              <a:gd name="connsiteX40" fmla="*/ 0 w 10328988"/>
              <a:gd name="connsiteY40" fmla="*/ 502291 h 984885"/>
              <a:gd name="connsiteX41" fmla="*/ 0 w 10328988"/>
              <a:gd name="connsiteY41" fmla="*/ 0 h 98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328988" h="984885" fill="none" extrusionOk="0">
                <a:moveTo>
                  <a:pt x="0" y="0"/>
                </a:moveTo>
                <a:cubicBezTo>
                  <a:pt x="187494" y="-50665"/>
                  <a:pt x="533427" y="62751"/>
                  <a:pt x="677123" y="0"/>
                </a:cubicBezTo>
                <a:cubicBezTo>
                  <a:pt x="820819" y="-62751"/>
                  <a:pt x="932338" y="33667"/>
                  <a:pt x="1044375" y="0"/>
                </a:cubicBezTo>
                <a:cubicBezTo>
                  <a:pt x="1156412" y="-33667"/>
                  <a:pt x="1520131" y="42724"/>
                  <a:pt x="1824788" y="0"/>
                </a:cubicBezTo>
                <a:cubicBezTo>
                  <a:pt x="2129445" y="-42724"/>
                  <a:pt x="2361710" y="5041"/>
                  <a:pt x="2605200" y="0"/>
                </a:cubicBezTo>
                <a:cubicBezTo>
                  <a:pt x="2848690" y="-5041"/>
                  <a:pt x="2880250" y="12244"/>
                  <a:pt x="3075743" y="0"/>
                </a:cubicBezTo>
                <a:cubicBezTo>
                  <a:pt x="3271236" y="-12244"/>
                  <a:pt x="3363789" y="2899"/>
                  <a:pt x="3442996" y="0"/>
                </a:cubicBezTo>
                <a:cubicBezTo>
                  <a:pt x="3522203" y="-2899"/>
                  <a:pt x="3678204" y="29736"/>
                  <a:pt x="3810249" y="0"/>
                </a:cubicBezTo>
                <a:cubicBezTo>
                  <a:pt x="3942294" y="-29736"/>
                  <a:pt x="3950143" y="20631"/>
                  <a:pt x="4074212" y="0"/>
                </a:cubicBezTo>
                <a:cubicBezTo>
                  <a:pt x="4198281" y="-20631"/>
                  <a:pt x="4478424" y="17967"/>
                  <a:pt x="4648045" y="0"/>
                </a:cubicBezTo>
                <a:cubicBezTo>
                  <a:pt x="4817666" y="-17967"/>
                  <a:pt x="5132012" y="73696"/>
                  <a:pt x="5428457" y="0"/>
                </a:cubicBezTo>
                <a:cubicBezTo>
                  <a:pt x="5724902" y="-73696"/>
                  <a:pt x="5720677" y="30526"/>
                  <a:pt x="5795710" y="0"/>
                </a:cubicBezTo>
                <a:cubicBezTo>
                  <a:pt x="5870743" y="-30526"/>
                  <a:pt x="6113310" y="5202"/>
                  <a:pt x="6369543" y="0"/>
                </a:cubicBezTo>
                <a:cubicBezTo>
                  <a:pt x="6625776" y="-5202"/>
                  <a:pt x="6941293" y="50219"/>
                  <a:pt x="7149955" y="0"/>
                </a:cubicBezTo>
                <a:cubicBezTo>
                  <a:pt x="7358617" y="-50219"/>
                  <a:pt x="7442362" y="4082"/>
                  <a:pt x="7517208" y="0"/>
                </a:cubicBezTo>
                <a:cubicBezTo>
                  <a:pt x="7592054" y="-4082"/>
                  <a:pt x="8003802" y="68565"/>
                  <a:pt x="8194330" y="0"/>
                </a:cubicBezTo>
                <a:cubicBezTo>
                  <a:pt x="8384858" y="-68565"/>
                  <a:pt x="8733464" y="14041"/>
                  <a:pt x="8974743" y="0"/>
                </a:cubicBezTo>
                <a:cubicBezTo>
                  <a:pt x="9216022" y="-14041"/>
                  <a:pt x="9363027" y="15756"/>
                  <a:pt x="9548576" y="0"/>
                </a:cubicBezTo>
                <a:cubicBezTo>
                  <a:pt x="9734125" y="-15756"/>
                  <a:pt x="10101942" y="2047"/>
                  <a:pt x="10328988" y="0"/>
                </a:cubicBezTo>
                <a:cubicBezTo>
                  <a:pt x="10380129" y="168651"/>
                  <a:pt x="10297123" y="266954"/>
                  <a:pt x="10328988" y="482594"/>
                </a:cubicBezTo>
                <a:cubicBezTo>
                  <a:pt x="10360853" y="698234"/>
                  <a:pt x="10304420" y="840494"/>
                  <a:pt x="10328988" y="984885"/>
                </a:cubicBezTo>
                <a:cubicBezTo>
                  <a:pt x="10120208" y="985692"/>
                  <a:pt x="9773561" y="950974"/>
                  <a:pt x="9548576" y="984885"/>
                </a:cubicBezTo>
                <a:cubicBezTo>
                  <a:pt x="9323591" y="1018796"/>
                  <a:pt x="9266141" y="958230"/>
                  <a:pt x="9181323" y="984885"/>
                </a:cubicBezTo>
                <a:cubicBezTo>
                  <a:pt x="9096505" y="1011540"/>
                  <a:pt x="8824435" y="945397"/>
                  <a:pt x="8607490" y="984885"/>
                </a:cubicBezTo>
                <a:cubicBezTo>
                  <a:pt x="8390545" y="1024373"/>
                  <a:pt x="8037475" y="934087"/>
                  <a:pt x="7827078" y="984885"/>
                </a:cubicBezTo>
                <a:cubicBezTo>
                  <a:pt x="7616681" y="1035683"/>
                  <a:pt x="7586977" y="978286"/>
                  <a:pt x="7356535" y="984885"/>
                </a:cubicBezTo>
                <a:cubicBezTo>
                  <a:pt x="7126093" y="991484"/>
                  <a:pt x="7156851" y="958313"/>
                  <a:pt x="7092572" y="984885"/>
                </a:cubicBezTo>
                <a:cubicBezTo>
                  <a:pt x="7028293" y="1011457"/>
                  <a:pt x="6956120" y="980597"/>
                  <a:pt x="6828609" y="984885"/>
                </a:cubicBezTo>
                <a:cubicBezTo>
                  <a:pt x="6701098" y="989173"/>
                  <a:pt x="6582256" y="974383"/>
                  <a:pt x="6461356" y="984885"/>
                </a:cubicBezTo>
                <a:cubicBezTo>
                  <a:pt x="6340456" y="995387"/>
                  <a:pt x="6141501" y="943947"/>
                  <a:pt x="5990813" y="984885"/>
                </a:cubicBezTo>
                <a:cubicBezTo>
                  <a:pt x="5840125" y="1025823"/>
                  <a:pt x="5653604" y="948576"/>
                  <a:pt x="5416980" y="984885"/>
                </a:cubicBezTo>
                <a:cubicBezTo>
                  <a:pt x="5180356" y="1021194"/>
                  <a:pt x="5094757" y="948689"/>
                  <a:pt x="4946438" y="984885"/>
                </a:cubicBezTo>
                <a:cubicBezTo>
                  <a:pt x="4798119" y="1021081"/>
                  <a:pt x="4753720" y="975572"/>
                  <a:pt x="4579185" y="984885"/>
                </a:cubicBezTo>
                <a:cubicBezTo>
                  <a:pt x="4404650" y="994198"/>
                  <a:pt x="4238954" y="924919"/>
                  <a:pt x="4005352" y="984885"/>
                </a:cubicBezTo>
                <a:cubicBezTo>
                  <a:pt x="3771750" y="1044851"/>
                  <a:pt x="3652775" y="929285"/>
                  <a:pt x="3328229" y="984885"/>
                </a:cubicBezTo>
                <a:cubicBezTo>
                  <a:pt x="3003683" y="1040485"/>
                  <a:pt x="2876893" y="919664"/>
                  <a:pt x="2547817" y="984885"/>
                </a:cubicBezTo>
                <a:cubicBezTo>
                  <a:pt x="2218741" y="1050106"/>
                  <a:pt x="2261175" y="947293"/>
                  <a:pt x="2180564" y="984885"/>
                </a:cubicBezTo>
                <a:cubicBezTo>
                  <a:pt x="2099953" y="1022477"/>
                  <a:pt x="1849770" y="948943"/>
                  <a:pt x="1606731" y="984885"/>
                </a:cubicBezTo>
                <a:cubicBezTo>
                  <a:pt x="1363692" y="1020827"/>
                  <a:pt x="1298126" y="970601"/>
                  <a:pt x="1032899" y="984885"/>
                </a:cubicBezTo>
                <a:cubicBezTo>
                  <a:pt x="767672" y="999169"/>
                  <a:pt x="454885" y="938008"/>
                  <a:pt x="0" y="984885"/>
                </a:cubicBezTo>
                <a:cubicBezTo>
                  <a:pt x="-14699" y="812920"/>
                  <a:pt x="11287" y="632273"/>
                  <a:pt x="0" y="502291"/>
                </a:cubicBezTo>
                <a:cubicBezTo>
                  <a:pt x="-11287" y="372309"/>
                  <a:pt x="18728" y="161699"/>
                  <a:pt x="0" y="0"/>
                </a:cubicBezTo>
                <a:close/>
              </a:path>
              <a:path w="10328988" h="984885" stroke="0" extrusionOk="0">
                <a:moveTo>
                  <a:pt x="0" y="0"/>
                </a:moveTo>
                <a:cubicBezTo>
                  <a:pt x="168909" y="-1604"/>
                  <a:pt x="210507" y="26568"/>
                  <a:pt x="367253" y="0"/>
                </a:cubicBezTo>
                <a:cubicBezTo>
                  <a:pt x="523999" y="-26568"/>
                  <a:pt x="648882" y="32477"/>
                  <a:pt x="837796" y="0"/>
                </a:cubicBezTo>
                <a:cubicBezTo>
                  <a:pt x="1026710" y="-32477"/>
                  <a:pt x="1345170" y="37353"/>
                  <a:pt x="1618208" y="0"/>
                </a:cubicBezTo>
                <a:cubicBezTo>
                  <a:pt x="1891246" y="-37353"/>
                  <a:pt x="1791848" y="5034"/>
                  <a:pt x="1882171" y="0"/>
                </a:cubicBezTo>
                <a:cubicBezTo>
                  <a:pt x="1972494" y="-5034"/>
                  <a:pt x="2179331" y="34647"/>
                  <a:pt x="2456004" y="0"/>
                </a:cubicBezTo>
                <a:cubicBezTo>
                  <a:pt x="2732677" y="-34647"/>
                  <a:pt x="2798566" y="30189"/>
                  <a:pt x="2926547" y="0"/>
                </a:cubicBezTo>
                <a:cubicBezTo>
                  <a:pt x="3054528" y="-30189"/>
                  <a:pt x="3180197" y="2914"/>
                  <a:pt x="3397089" y="0"/>
                </a:cubicBezTo>
                <a:cubicBezTo>
                  <a:pt x="3613981" y="-2914"/>
                  <a:pt x="3673577" y="42096"/>
                  <a:pt x="3764342" y="0"/>
                </a:cubicBezTo>
                <a:cubicBezTo>
                  <a:pt x="3855107" y="-42096"/>
                  <a:pt x="4043583" y="12235"/>
                  <a:pt x="4131595" y="0"/>
                </a:cubicBezTo>
                <a:cubicBezTo>
                  <a:pt x="4219607" y="-12235"/>
                  <a:pt x="4723971" y="67059"/>
                  <a:pt x="4912008" y="0"/>
                </a:cubicBezTo>
                <a:cubicBezTo>
                  <a:pt x="5100045" y="-67059"/>
                  <a:pt x="5302496" y="6464"/>
                  <a:pt x="5589130" y="0"/>
                </a:cubicBezTo>
                <a:cubicBezTo>
                  <a:pt x="5875764" y="-6464"/>
                  <a:pt x="5786315" y="39892"/>
                  <a:pt x="5956383" y="0"/>
                </a:cubicBezTo>
                <a:cubicBezTo>
                  <a:pt x="6126451" y="-39892"/>
                  <a:pt x="6098279" y="16656"/>
                  <a:pt x="6220346" y="0"/>
                </a:cubicBezTo>
                <a:cubicBezTo>
                  <a:pt x="6342413" y="-16656"/>
                  <a:pt x="6544677" y="1630"/>
                  <a:pt x="6690889" y="0"/>
                </a:cubicBezTo>
                <a:cubicBezTo>
                  <a:pt x="6837101" y="-1630"/>
                  <a:pt x="7037680" y="28828"/>
                  <a:pt x="7161432" y="0"/>
                </a:cubicBezTo>
                <a:cubicBezTo>
                  <a:pt x="7285184" y="-28828"/>
                  <a:pt x="7486819" y="45611"/>
                  <a:pt x="7631974" y="0"/>
                </a:cubicBezTo>
                <a:cubicBezTo>
                  <a:pt x="7777129" y="-45611"/>
                  <a:pt x="8024818" y="471"/>
                  <a:pt x="8412387" y="0"/>
                </a:cubicBezTo>
                <a:cubicBezTo>
                  <a:pt x="8799956" y="-471"/>
                  <a:pt x="8555032" y="19581"/>
                  <a:pt x="8676350" y="0"/>
                </a:cubicBezTo>
                <a:cubicBezTo>
                  <a:pt x="8797668" y="-19581"/>
                  <a:pt x="9068452" y="60177"/>
                  <a:pt x="9250183" y="0"/>
                </a:cubicBezTo>
                <a:cubicBezTo>
                  <a:pt x="9431914" y="-60177"/>
                  <a:pt x="10026513" y="98018"/>
                  <a:pt x="10328988" y="0"/>
                </a:cubicBezTo>
                <a:cubicBezTo>
                  <a:pt x="10346216" y="225322"/>
                  <a:pt x="10326540" y="333030"/>
                  <a:pt x="10328988" y="472745"/>
                </a:cubicBezTo>
                <a:cubicBezTo>
                  <a:pt x="10331436" y="612461"/>
                  <a:pt x="10292927" y="745810"/>
                  <a:pt x="10328988" y="984885"/>
                </a:cubicBezTo>
                <a:cubicBezTo>
                  <a:pt x="10168608" y="1002265"/>
                  <a:pt x="10012296" y="979185"/>
                  <a:pt x="9858445" y="984885"/>
                </a:cubicBezTo>
                <a:cubicBezTo>
                  <a:pt x="9704594" y="990585"/>
                  <a:pt x="9441683" y="927677"/>
                  <a:pt x="9078033" y="984885"/>
                </a:cubicBezTo>
                <a:cubicBezTo>
                  <a:pt x="8714383" y="1042093"/>
                  <a:pt x="8938754" y="957613"/>
                  <a:pt x="8814070" y="984885"/>
                </a:cubicBezTo>
                <a:cubicBezTo>
                  <a:pt x="8689386" y="1012157"/>
                  <a:pt x="8345521" y="923624"/>
                  <a:pt x="8136947" y="984885"/>
                </a:cubicBezTo>
                <a:cubicBezTo>
                  <a:pt x="7928373" y="1046146"/>
                  <a:pt x="7634487" y="955033"/>
                  <a:pt x="7356535" y="984885"/>
                </a:cubicBezTo>
                <a:cubicBezTo>
                  <a:pt x="7078583" y="1014737"/>
                  <a:pt x="6986312" y="938498"/>
                  <a:pt x="6885992" y="984885"/>
                </a:cubicBezTo>
                <a:cubicBezTo>
                  <a:pt x="6785672" y="1031272"/>
                  <a:pt x="6728176" y="954191"/>
                  <a:pt x="6622029" y="984885"/>
                </a:cubicBezTo>
                <a:cubicBezTo>
                  <a:pt x="6515882" y="1015579"/>
                  <a:pt x="6308388" y="933918"/>
                  <a:pt x="6151486" y="984885"/>
                </a:cubicBezTo>
                <a:cubicBezTo>
                  <a:pt x="5994584" y="1035852"/>
                  <a:pt x="5898813" y="950789"/>
                  <a:pt x="5680943" y="984885"/>
                </a:cubicBezTo>
                <a:cubicBezTo>
                  <a:pt x="5463073" y="1018981"/>
                  <a:pt x="5547770" y="971489"/>
                  <a:pt x="5416980" y="984885"/>
                </a:cubicBezTo>
                <a:cubicBezTo>
                  <a:pt x="5286190" y="998281"/>
                  <a:pt x="5004326" y="952147"/>
                  <a:pt x="4739858" y="984885"/>
                </a:cubicBezTo>
                <a:cubicBezTo>
                  <a:pt x="4475390" y="1017623"/>
                  <a:pt x="4555486" y="955647"/>
                  <a:pt x="4475895" y="984885"/>
                </a:cubicBezTo>
                <a:cubicBezTo>
                  <a:pt x="4396304" y="1014123"/>
                  <a:pt x="4129540" y="934754"/>
                  <a:pt x="3798772" y="984885"/>
                </a:cubicBezTo>
                <a:cubicBezTo>
                  <a:pt x="3468004" y="1035016"/>
                  <a:pt x="3479852" y="974852"/>
                  <a:pt x="3328229" y="984885"/>
                </a:cubicBezTo>
                <a:cubicBezTo>
                  <a:pt x="3176606" y="994918"/>
                  <a:pt x="2852634" y="949045"/>
                  <a:pt x="2547817" y="984885"/>
                </a:cubicBezTo>
                <a:cubicBezTo>
                  <a:pt x="2243000" y="1020725"/>
                  <a:pt x="2255624" y="945012"/>
                  <a:pt x="2180564" y="984885"/>
                </a:cubicBezTo>
                <a:cubicBezTo>
                  <a:pt x="2105504" y="1024758"/>
                  <a:pt x="1797735" y="906648"/>
                  <a:pt x="1503442" y="984885"/>
                </a:cubicBezTo>
                <a:cubicBezTo>
                  <a:pt x="1209149" y="1063122"/>
                  <a:pt x="1198761" y="981363"/>
                  <a:pt x="929609" y="984885"/>
                </a:cubicBezTo>
                <a:cubicBezTo>
                  <a:pt x="660457" y="988407"/>
                  <a:pt x="459892" y="898302"/>
                  <a:pt x="0" y="984885"/>
                </a:cubicBezTo>
                <a:cubicBezTo>
                  <a:pt x="-56830" y="743949"/>
                  <a:pt x="11848" y="650306"/>
                  <a:pt x="0" y="492443"/>
                </a:cubicBezTo>
                <a:cubicBezTo>
                  <a:pt x="-11848" y="334580"/>
                  <a:pt x="55582" y="240406"/>
                  <a:pt x="0" y="0"/>
                </a:cubicBezTo>
                <a:close/>
              </a:path>
            </a:pathLst>
          </a:custGeom>
          <a:solidFill>
            <a:srgbClr val="66FFC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688163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INPUT FROM THE COMMUNITY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23F39-D5A1-48FC-B824-D8985EAA01D6}"/>
              </a:ext>
            </a:extLst>
          </p:cNvPr>
          <p:cNvSpPr/>
          <p:nvPr/>
        </p:nvSpPr>
        <p:spPr>
          <a:xfrm>
            <a:off x="709127" y="1715759"/>
            <a:ext cx="53868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Marina Operators, Boat Owners and Homeowners are asking for this: 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Enforcement of Existing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Organization of Channel and Markings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Mooring Field near Stinson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Possible Marking of Activity Zones. Such as skiing, cruising, wake boarding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Enforcement During Weekdays &amp; Evenings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2" name="Picture 2" descr="Stinson Park (Jacksonville) - 2021 All You Need to Know BEFORE You Go (with  Photos) - Tripadvisor">
            <a:extLst>
              <a:ext uri="{FF2B5EF4-FFF2-40B4-BE49-F238E27FC236}">
                <a16:creationId xmlns:a16="http://schemas.microsoft.com/office/drawing/2014/main" id="{C0F6301C-5E40-4102-A563-3BCDF0CB0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1" y="2584615"/>
            <a:ext cx="52387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269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79791B-7556-4F0A-8DBF-B2F5F957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are your suggestions?</a:t>
            </a:r>
          </a:p>
        </p:txBody>
      </p:sp>
    </p:spTree>
    <p:extLst>
      <p:ext uri="{BB962C8B-B14F-4D97-AF65-F5344CB8AC3E}">
        <p14:creationId xmlns:p14="http://schemas.microsoft.com/office/powerpoint/2010/main" val="313828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AA41B95-B2CC-403B-848B-DA8E9DB53F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6949" y="98424"/>
          <a:ext cx="10644326" cy="675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692129" imgH="7386486" progId="Word.Document.12">
                  <p:embed/>
                </p:oleObj>
              </mc:Choice>
              <mc:Fallback>
                <p:oleObj name="Document" r:id="rId2" imgW="9692129" imgH="7386486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AA41B95-B2CC-403B-848B-DA8E9DB53F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6949" y="98424"/>
                        <a:ext cx="10644326" cy="6759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7141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BB67967-F60F-4386-8C29-8CB8AC647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Take a Scenic Drive on Florida's Highway A1A | Jacksonville, St. Augustine  | Wheretraveler">
            <a:extLst>
              <a:ext uri="{FF2B5EF4-FFF2-40B4-BE49-F238E27FC236}">
                <a16:creationId xmlns:a16="http://schemas.microsoft.com/office/drawing/2014/main" id="{ABAAD95A-D0A6-4CF2-A5DA-FF5AC4543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5" b="-2"/>
          <a:stretch/>
        </p:blipFill>
        <p:spPr bwMode="auto">
          <a:xfrm>
            <a:off x="-182887" y="-164597"/>
            <a:ext cx="6447707" cy="4622292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New hopes raised to help dying Fort George River inlet - News - The Florida  Times-Union - Jacksonville, FL">
            <a:extLst>
              <a:ext uri="{FF2B5EF4-FFF2-40B4-BE49-F238E27FC236}">
                <a16:creationId xmlns:a16="http://schemas.microsoft.com/office/drawing/2014/main" id="{58FBA86D-AD20-4278-9A93-8442F5AB0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374"/>
          <a:stretch/>
        </p:blipFill>
        <p:spPr bwMode="auto">
          <a:xfrm>
            <a:off x="-186572" y="3184613"/>
            <a:ext cx="6447707" cy="3845519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2D2C3D0-D5DB-4464-BB3E-2DF035FDB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172DE-7D40-43F8-A920-D40CFA353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1"/>
            <a:ext cx="4820134" cy="1635639"/>
          </a:xfrm>
        </p:spPr>
        <p:txBody>
          <a:bodyPr anchor="t">
            <a:normAutofit/>
          </a:bodyPr>
          <a:lstStyle/>
          <a:p>
            <a:pPr algn="l"/>
            <a:r>
              <a:rPr lang="en-US" sz="4400" dirty="0">
                <a:solidFill>
                  <a:srgbClr val="FF6600"/>
                </a:solidFill>
              </a:rPr>
              <a:t>Ft George River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5B554-5C3F-4E0E-9311-56D792322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Brush Script MT" panose="03060802040406070304" pitchFamily="66" charset="0"/>
              </a:rPr>
              <a:t>A Local Paradise</a:t>
            </a:r>
          </a:p>
        </p:txBody>
      </p:sp>
    </p:spTree>
    <p:extLst>
      <p:ext uri="{BB962C8B-B14F-4D97-AF65-F5344CB8AC3E}">
        <p14:creationId xmlns:p14="http://schemas.microsoft.com/office/powerpoint/2010/main" val="2743732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AA41B95-B2CC-403B-848B-DA8E9DB53F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6949" y="98424"/>
          <a:ext cx="10644326" cy="675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692129" imgH="7386486" progId="Word.Document.12">
                  <p:embed/>
                </p:oleObj>
              </mc:Choice>
              <mc:Fallback>
                <p:oleObj name="Document" r:id="rId2" imgW="9692129" imgH="7386486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AA41B95-B2CC-403B-848B-DA8E9DB53F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6949" y="98424"/>
                        <a:ext cx="10644326" cy="6759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9516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D0DAC-C3C5-41A6-B8AA-E7043DA8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10511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Enforcement Actions Highlight Specific Issues: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CFFD5-5DE7-43A9-9F5F-9E8926360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6928" y="2275556"/>
            <a:ext cx="5684504" cy="364398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Operator safety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Alcohol a common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Vessel damage occurring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Collisions between vessels and fixed objects are 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Jet Ski falls cited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573BE4C9-F1B1-41D7-AC45-283B4BF1D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58" y="4511842"/>
            <a:ext cx="2259514" cy="1888958"/>
          </a:xfrm>
          <a:prstGeom prst="rect">
            <a:avLst/>
          </a:prstGeom>
        </p:spPr>
      </p:pic>
      <p:pic>
        <p:nvPicPr>
          <p:cNvPr id="7174" name="Picture 6" descr="FHP Goes on the River - Florida Department of Highway Safety and Motor  Vehicles">
            <a:extLst>
              <a:ext uri="{FF2B5EF4-FFF2-40B4-BE49-F238E27FC236}">
                <a16:creationId xmlns:a16="http://schemas.microsoft.com/office/drawing/2014/main" id="{FDCB9858-B47E-46BD-8736-503A25A45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1184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B8E062-0C8E-4F3A-9EF3-DB0D46602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055" y="498308"/>
            <a:ext cx="432816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40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7FBF52-6A31-49A9-A4E7-D477B9BF0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Possible Solutions</a:t>
            </a:r>
            <a:b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347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B17EEF-37A4-4E26-849E-10E19DB1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906" y="1712526"/>
            <a:ext cx="6986630" cy="5559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*Restrictive Zone Beginning at </a:t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Kingsley Plantation</a:t>
            </a:r>
            <a:br>
              <a:rPr lang="en-US" sz="3200" b="1" dirty="0">
                <a:solidFill>
                  <a:srgbClr val="000000"/>
                </a:solidFill>
              </a:rPr>
            </a:b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  Ending at the A1A Bridge</a:t>
            </a:r>
            <a:br>
              <a:rPr lang="en-US" sz="3200" b="1" dirty="0">
                <a:solidFill>
                  <a:srgbClr val="000000"/>
                </a:solidFill>
              </a:rPr>
            </a:br>
            <a:br>
              <a:rPr lang="en-US" sz="44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Note: </a:t>
            </a:r>
            <a:r>
              <a:rPr lang="en-US" sz="3200" b="1" dirty="0"/>
              <a:t>Crystal River has a seasonal </a:t>
            </a:r>
            <a:br>
              <a:rPr lang="en-US" sz="3200" b="1" dirty="0"/>
            </a:br>
            <a:r>
              <a:rPr lang="en-US" sz="3200" b="1" dirty="0"/>
              <a:t>no wake zone…Oct 1 to April 1</a:t>
            </a:r>
            <a:r>
              <a:rPr lang="en-US" sz="3200" b="1" baseline="30000" dirty="0"/>
              <a:t>st</a:t>
            </a:r>
            <a:r>
              <a:rPr lang="en-US" sz="3200" b="1" dirty="0"/>
              <a:t> , on </a:t>
            </a:r>
            <a:br>
              <a:rPr lang="en-US" sz="3200" b="1" dirty="0"/>
            </a:br>
            <a:r>
              <a:rPr lang="en-US" sz="3200" b="1" dirty="0"/>
              <a:t>weekends and holidays. </a:t>
            </a:r>
            <a:br>
              <a:rPr lang="en-US" sz="3200" b="1" dirty="0"/>
            </a:b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CC555-507B-4F95-B632-E213E9B07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3753" y="228601"/>
            <a:ext cx="6177491" cy="838831"/>
          </a:xfrm>
          <a:ln>
            <a:solidFill>
              <a:srgbClr val="002060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Possible Solutions to the Safety Issues in Ft. George Inlet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3D774E-445C-46D2-B9D0-3167405EE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5" r="1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63776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92B9A-1071-4B46-8752-C80242934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35277"/>
            <a:ext cx="10515600" cy="115437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Image Taken September 2012</a:t>
            </a:r>
          </a:p>
        </p:txBody>
      </p:sp>
      <p:pic>
        <p:nvPicPr>
          <p:cNvPr id="8194" name="Picture 2" descr="Fort George Inlet, Duval County, Florida, Gut [Mayport USGS Topographic  Map] by MyTopo">
            <a:extLst>
              <a:ext uri="{FF2B5EF4-FFF2-40B4-BE49-F238E27FC236}">
                <a16:creationId xmlns:a16="http://schemas.microsoft.com/office/drawing/2014/main" id="{889DA769-8BAB-4525-B018-3A1BA28E5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03" y="2947737"/>
            <a:ext cx="3449649" cy="359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8A103352-84CE-43A0-A43E-5D6BFEEB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1" y="96253"/>
            <a:ext cx="6152147" cy="45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2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94EAD-BD7C-4490-9D36-83D53709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49989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B35B0D0-B167-4131-BF6E-08CE43C3E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7" y="2258008"/>
            <a:ext cx="4572000" cy="4142792"/>
          </a:xfrm>
          <a:prstGeom prst="rect">
            <a:avLst/>
          </a:prstGeom>
        </p:spPr>
      </p:pic>
      <p:pic>
        <p:nvPicPr>
          <p:cNvPr id="10" name="Picture 9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66A70B5A-595C-4D6F-BBE2-50C84BF08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8" y="457201"/>
            <a:ext cx="4366418" cy="1499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399ACA-CE66-4733-8B1C-59052E0BF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342" y="676127"/>
            <a:ext cx="5505745" cy="55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5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287A-0E49-4590-AA0E-3724FAD9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2957"/>
          </a:xfrm>
          <a:ln w="57150" cap="rnd">
            <a:gradFill>
              <a:gsLst>
                <a:gs pos="54000">
                  <a:srgbClr val="0000F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330200"/>
          </a:effectLst>
          <a:scene3d>
            <a:camera prst="orthographicFront"/>
            <a:lightRig rig="threePt" dir="t"/>
          </a:scene3d>
          <a:sp3d extrusionH="76200">
            <a:extrusionClr>
              <a:srgbClr val="0000FF"/>
            </a:extrusionClr>
          </a:sp3d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00FF"/>
                </a:solidFill>
                <a:latin typeface="Blackadder ITC" panose="04020505051007020D02" pitchFamily="82" charset="0"/>
              </a:rPr>
              <a:t>Courtesy,…..I would like to see more courtesy.</a:t>
            </a:r>
            <a:br>
              <a:rPr lang="en-US" b="1" i="1" dirty="0">
                <a:solidFill>
                  <a:srgbClr val="0000FF"/>
                </a:solidFill>
                <a:latin typeface="Blackadder ITC" panose="04020505051007020D02" pitchFamily="82" charset="0"/>
              </a:rPr>
            </a:br>
            <a:r>
              <a:rPr lang="en-US" dirty="0">
                <a:solidFill>
                  <a:srgbClr val="0000FF"/>
                </a:solidFill>
              </a:rPr>
              <a:t>						</a:t>
            </a:r>
            <a:r>
              <a:rPr lang="en-US" sz="2200" dirty="0">
                <a:solidFill>
                  <a:srgbClr val="0000FF"/>
                </a:solidFill>
                <a:latin typeface="Blackadder ITC" panose="04020505051007020D02" pitchFamily="82" charset="0"/>
              </a:rPr>
              <a:t>Peggy Sue Williams, Lamb’s Yacht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0A388-42E2-429C-8CF0-B515F8830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779"/>
            <a:ext cx="10515600" cy="4666096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The Reasons for visiting this issue NOW:</a:t>
            </a:r>
          </a:p>
          <a:p>
            <a:pPr marL="514350" indent="-514350">
              <a:buAutoNum type="arabicParenR"/>
            </a:pPr>
            <a:r>
              <a:rPr lang="en-US" i="1" dirty="0">
                <a:highlight>
                  <a:srgbClr val="FFFF00"/>
                </a:highlight>
              </a:rPr>
              <a:t>The needs of the Boating Community have changed.</a:t>
            </a:r>
          </a:p>
          <a:p>
            <a:pPr marL="0" indent="0">
              <a:buNone/>
            </a:pPr>
            <a:r>
              <a:rPr lang="en-US" dirty="0"/>
              <a:t>      There is more of a variety of boats out there.</a:t>
            </a:r>
          </a:p>
          <a:p>
            <a:pPr marL="0" indent="0">
              <a:buNone/>
            </a:pPr>
            <a:r>
              <a:rPr lang="en-US" dirty="0"/>
              <a:t>2)   </a:t>
            </a:r>
            <a:r>
              <a:rPr lang="en-US" i="1" dirty="0">
                <a:highlight>
                  <a:srgbClr val="FFFF00"/>
                </a:highlight>
              </a:rPr>
              <a:t>The Waterways are more Congested than ever.</a:t>
            </a:r>
          </a:p>
          <a:p>
            <a:pPr marL="0" indent="0">
              <a:buNone/>
            </a:pPr>
            <a:r>
              <a:rPr lang="en-US" dirty="0"/>
              <a:t>      New boat sales rise every year &amp; marinas are crowded.</a:t>
            </a:r>
          </a:p>
          <a:p>
            <a:pPr marL="0" indent="0">
              <a:buNone/>
            </a:pPr>
            <a:r>
              <a:rPr lang="en-US" i="1" dirty="0"/>
              <a:t>3)  </a:t>
            </a:r>
            <a:r>
              <a:rPr lang="en-US" i="1" dirty="0">
                <a:highlight>
                  <a:srgbClr val="FFFF00"/>
                </a:highlight>
              </a:rPr>
              <a:t>There are more New Boaters on the Water.</a:t>
            </a:r>
          </a:p>
          <a:p>
            <a:pPr marL="0" indent="0">
              <a:buNone/>
            </a:pPr>
            <a:r>
              <a:rPr lang="en-US" dirty="0"/>
              <a:t>       First time boaters are a large part of the growing market.</a:t>
            </a:r>
          </a:p>
          <a:p>
            <a:pPr marL="514350" indent="-514350">
              <a:buAutoNum type="arabicParenR" startAt="4"/>
            </a:pPr>
            <a:r>
              <a:rPr lang="en-US" i="1" dirty="0">
                <a:highlight>
                  <a:srgbClr val="FFFF00"/>
                </a:highlight>
              </a:rPr>
              <a:t>There are more people moving into FL that want the lifestyle.</a:t>
            </a:r>
          </a:p>
          <a:p>
            <a:pPr marL="0" indent="0">
              <a:buNone/>
            </a:pPr>
            <a:r>
              <a:rPr lang="en-US" dirty="0"/>
              <a:t>      For example, look at the growing number of waterfront homes</a:t>
            </a:r>
            <a:r>
              <a:rPr lang="en-US" i="1" dirty="0"/>
              <a:t>.</a:t>
            </a:r>
          </a:p>
          <a:p>
            <a:pPr marL="0" indent="0">
              <a:buNone/>
            </a:pPr>
            <a:r>
              <a:rPr lang="en-US" i="1" dirty="0"/>
              <a:t>5) </a:t>
            </a:r>
            <a:r>
              <a:rPr lang="en-US" i="1" dirty="0">
                <a:highlight>
                  <a:srgbClr val="FFFF00"/>
                </a:highlight>
              </a:rPr>
              <a:t>Calls have been coming into COJ Depts. concerning this matter.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6860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38DE8-4BAE-49B5-8452-C9580B8AF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5070"/>
            <a:ext cx="9144000" cy="2786514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Concern</a:t>
            </a:r>
            <a:br>
              <a:rPr lang="en-US" b="1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BAF98-D2F9-4E2E-B925-DE1840C09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646" y="1520793"/>
            <a:ext cx="11078678" cy="5207266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AutoNum type="arabicParenR"/>
            </a:pPr>
            <a:r>
              <a:rPr lang="en-US" dirty="0">
                <a:highlight>
                  <a:srgbClr val="FFFF00"/>
                </a:highlight>
              </a:rPr>
              <a:t>St Johns River at Mayport Boat ramp  </a:t>
            </a:r>
          </a:p>
          <a:p>
            <a:pPr algn="l"/>
            <a:r>
              <a:rPr lang="en-US" dirty="0"/>
              <a:t>       (inclusive of Morningstar and Ft George Island Marinas)</a:t>
            </a:r>
          </a:p>
          <a:p>
            <a:pPr algn="l"/>
            <a:r>
              <a:rPr lang="en-US" dirty="0"/>
              <a:t> </a:t>
            </a:r>
          </a:p>
          <a:p>
            <a:pPr marL="457200" indent="-457200" algn="l">
              <a:buAutoNum type="arabicParenR" startAt="2"/>
            </a:pPr>
            <a:r>
              <a:rPr lang="en-US" dirty="0">
                <a:highlight>
                  <a:srgbClr val="FFFF00"/>
                </a:highlight>
              </a:rPr>
              <a:t>Ft George River from the Kingsley Plantation to the A1A bridge </a:t>
            </a:r>
          </a:p>
          <a:p>
            <a:pPr marL="457200" indent="-457200" algn="l">
              <a:buAutoNum type="arabicParenR" startAt="2"/>
            </a:pPr>
            <a:endParaRPr lang="en-US" dirty="0"/>
          </a:p>
          <a:p>
            <a:pPr algn="l"/>
            <a:r>
              <a:rPr lang="en-US" dirty="0"/>
              <a:t>3)   </a:t>
            </a:r>
            <a:r>
              <a:rPr lang="en-US" dirty="0">
                <a:highlight>
                  <a:srgbClr val="FFFF00"/>
                </a:highlight>
              </a:rPr>
              <a:t>Arlington River from mouth of Arlington to Pottsburg Creek/Atlantic Blvd Bridge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4)   </a:t>
            </a:r>
            <a:r>
              <a:rPr lang="en-US" dirty="0">
                <a:highlight>
                  <a:srgbClr val="FFFF00"/>
                </a:highlight>
              </a:rPr>
              <a:t>Ortega River, from the Grande Ave Bridge to Lake Shore Dry Storage</a:t>
            </a:r>
          </a:p>
          <a:p>
            <a:pPr algn="l"/>
            <a:endParaRPr lang="en-US" dirty="0"/>
          </a:p>
          <a:p>
            <a:pPr marL="457200" indent="-457200" algn="l">
              <a:buAutoNum type="arabicParenR" startAt="5"/>
            </a:pPr>
            <a:r>
              <a:rPr lang="en-US" dirty="0">
                <a:highlight>
                  <a:srgbClr val="FFFF00"/>
                </a:highlight>
              </a:rPr>
              <a:t>Waters surrounding Reed Island</a:t>
            </a:r>
          </a:p>
          <a:p>
            <a:pPr marL="457200" indent="-457200" algn="l">
              <a:buAutoNum type="arabicParenR" startAt="5"/>
            </a:pPr>
            <a:endParaRPr lang="en-US" dirty="0">
              <a:highlight>
                <a:srgbClr val="FFFF00"/>
              </a:highlight>
            </a:endParaRPr>
          </a:p>
          <a:p>
            <a:pPr marL="457200" indent="-457200" algn="l">
              <a:buAutoNum type="arabicParenR" startAt="5"/>
            </a:pPr>
            <a:r>
              <a:rPr lang="en-US" dirty="0">
                <a:highlight>
                  <a:srgbClr val="FFFF00"/>
                </a:highlight>
              </a:rPr>
              <a:t>Trout River at Dinsmore Boat Ramp</a:t>
            </a:r>
          </a:p>
          <a:p>
            <a:pPr algn="l"/>
            <a:r>
              <a:rPr lang="en-US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07B9-A79B-409A-813F-3296AFFE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290" y="365125"/>
            <a:ext cx="9086249" cy="1174917"/>
          </a:xfrm>
          <a:solidFill>
            <a:schemeClr val="accent1"/>
          </a:solidFill>
          <a:ln>
            <a:solidFill>
              <a:srgbClr val="0000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n-US" sz="4800" b="1" i="1" u="sng" dirty="0"/>
              <a:t>*Disqualified Area</a:t>
            </a:r>
            <a:br>
              <a:rPr lang="en-US" sz="4800" b="1" i="1" u="sng" dirty="0"/>
            </a:br>
            <a:r>
              <a:rPr lang="en-US" sz="2200" b="1" i="1" u="sng" dirty="0"/>
              <a:t>as pertaining to requirements set forth in Chapter 327 Section 46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5C629-7B57-42B1-B107-EB20EBE04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0126"/>
            <a:ext cx="5181600" cy="4351338"/>
          </a:xfrm>
        </p:spPr>
        <p:txBody>
          <a:bodyPr/>
          <a:lstStyle/>
          <a:p>
            <a:r>
              <a:rPr lang="en-US" u="sng" dirty="0"/>
              <a:t>Dinsmore Boat Ramp</a:t>
            </a:r>
          </a:p>
          <a:p>
            <a:pPr marL="0" indent="0">
              <a:buNone/>
            </a:pPr>
            <a:r>
              <a:rPr lang="en-US" dirty="0"/>
              <a:t>Not a congested area</a:t>
            </a:r>
          </a:p>
          <a:p>
            <a:pPr marL="0" indent="0">
              <a:buNone/>
            </a:pPr>
            <a:r>
              <a:rPr lang="en-US" dirty="0"/>
              <a:t>Not a high velocity tidal area</a:t>
            </a:r>
          </a:p>
          <a:p>
            <a:pPr marL="0" indent="0">
              <a:buNone/>
            </a:pPr>
            <a:r>
              <a:rPr lang="en-US" dirty="0"/>
              <a:t>Not lacking facilities to handle traffic</a:t>
            </a:r>
          </a:p>
          <a:p>
            <a:pPr marL="0" indent="0">
              <a:buNone/>
            </a:pPr>
            <a:r>
              <a:rPr lang="en-US" dirty="0"/>
              <a:t>No enforcement issues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water, tree, outdoor, nature&#10;&#10;Description automatically generated">
            <a:extLst>
              <a:ext uri="{FF2B5EF4-FFF2-40B4-BE49-F238E27FC236}">
                <a16:creationId xmlns:a16="http://schemas.microsoft.com/office/drawing/2014/main" id="{BB0716C2-3984-451F-A52E-07658AB1A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11" y="1722921"/>
            <a:ext cx="4890374" cy="490827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591335-91DF-4E24-B7B4-501C997FD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2788"/>
          </a:xfrm>
        </p:spPr>
        <p:txBody>
          <a:bodyPr/>
          <a:lstStyle/>
          <a:p>
            <a:r>
              <a:rPr lang="en-US" dirty="0"/>
              <a:t>       </a:t>
            </a:r>
          </a:p>
          <a:p>
            <a:r>
              <a:rPr lang="en-US" dirty="0"/>
              <a:t>        Dinsmore Boat Ramp</a:t>
            </a:r>
          </a:p>
        </p:txBody>
      </p:sp>
    </p:spTree>
    <p:extLst>
      <p:ext uri="{BB962C8B-B14F-4D97-AF65-F5344CB8AC3E}">
        <p14:creationId xmlns:p14="http://schemas.microsoft.com/office/powerpoint/2010/main" val="288808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3F360-B25E-467F-A6BC-B4683CF9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39224" y="8085078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74068-7FA8-4A35-96D8-B1D092566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8608" y="1589818"/>
            <a:ext cx="5181600" cy="249000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St Johns River at Mayport Ramp </a:t>
            </a:r>
          </a:p>
          <a:p>
            <a:pPr marL="0" indent="0">
              <a:buNone/>
            </a:pPr>
            <a:r>
              <a:rPr lang="en-US" sz="2400" dirty="0"/>
              <a:t>This area is adjacent to a Federal Channel, therefore a restricted zone would not be granted. </a:t>
            </a:r>
          </a:p>
          <a:p>
            <a:pPr marL="0" indent="0">
              <a:buNone/>
            </a:pPr>
            <a:r>
              <a:rPr lang="en-US" sz="2400" dirty="0"/>
              <a:t>Some wake would be produced to maintain proper steerage at times.</a:t>
            </a:r>
          </a:p>
          <a:p>
            <a:pPr marL="0" indent="0">
              <a:buNone/>
            </a:pPr>
            <a:endParaRPr lang="en-US" b="1" u="sng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2AF6D-DAFE-4AAD-86A3-FA3802883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40" y="4079819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Waters Surrounding Reed Island</a:t>
            </a:r>
          </a:p>
          <a:p>
            <a:pPr marL="0" indent="0">
              <a:buNone/>
            </a:pPr>
            <a:r>
              <a:rPr lang="en-US" dirty="0"/>
              <a:t>There is no current activity there that would require a restricted zone.  Also, this is an area where slow speed could hamper proper steerage.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126C5-5814-474F-9D1C-02DA5A4FB7C8}"/>
              </a:ext>
            </a:extLst>
          </p:cNvPr>
          <p:cNvSpPr/>
          <p:nvPr/>
        </p:nvSpPr>
        <p:spPr>
          <a:xfrm>
            <a:off x="2249905" y="511661"/>
            <a:ext cx="7375358" cy="83099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i="1" u="sng" dirty="0"/>
              <a:t>Disqualified Areas</a:t>
            </a:r>
            <a:endParaRPr lang="en-US" sz="4800" dirty="0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1368BF3-DA5D-4C4F-87C5-DEA155A0F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1" y="1505876"/>
            <a:ext cx="5143500" cy="517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5EE7C-7D6E-4D0B-BC09-88118912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116406"/>
            <a:ext cx="4920029" cy="995858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marL="457200" indent="-457200"/>
            <a:r>
              <a:rPr lang="en-US" sz="5400" b="1" u="sng" dirty="0"/>
              <a:t>Disqualified Area</a:t>
            </a:r>
            <a:endParaRPr lang="en-US" sz="5400" dirty="0"/>
          </a:p>
        </p:txBody>
      </p:sp>
      <p:pic>
        <p:nvPicPr>
          <p:cNvPr id="6" name="Content Placeholder 5" descr="A picture containing person, child, child, outdoor&#10;&#10;Description automatically generated">
            <a:extLst>
              <a:ext uri="{FF2B5EF4-FFF2-40B4-BE49-F238E27FC236}">
                <a16:creationId xmlns:a16="http://schemas.microsoft.com/office/drawing/2014/main" id="{797E3FC5-EE93-499A-9763-A3E324C8DB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58F27-D4B5-49AC-89EA-92D306B3F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1" y="2706624"/>
            <a:ext cx="6497159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u="sng" dirty="0"/>
              <a:t> Arlington River/Pottsburg Creek</a:t>
            </a:r>
          </a:p>
          <a:p>
            <a:r>
              <a:rPr lang="en-US" sz="2200" dirty="0"/>
              <a:t>The only light congestion in the area has co-existed for decades (rowing teams and recreational boaters)</a:t>
            </a:r>
          </a:p>
          <a:p>
            <a:r>
              <a:rPr lang="en-US" sz="2200" dirty="0"/>
              <a:t>There has been no new infrastructure </a:t>
            </a:r>
            <a:r>
              <a:rPr lang="en-US" sz="2200" dirty="0" err="1"/>
              <a:t>ie</a:t>
            </a:r>
            <a:r>
              <a:rPr lang="en-US" sz="2200" dirty="0"/>
              <a:t>., bridges</a:t>
            </a:r>
          </a:p>
          <a:p>
            <a:r>
              <a:rPr lang="en-US" sz="2200" dirty="0"/>
              <a:t>No enforcement actions in the area</a:t>
            </a:r>
          </a:p>
          <a:p>
            <a:r>
              <a:rPr lang="en-US" sz="2200" dirty="0"/>
              <a:t>It is a very popular skiing area for generations</a:t>
            </a:r>
          </a:p>
          <a:p>
            <a:r>
              <a:rPr lang="en-US" sz="2200" dirty="0"/>
              <a:t>The residents in this area are </a:t>
            </a:r>
            <a:r>
              <a:rPr lang="en-US" sz="2200" i="1" u="sng" dirty="0"/>
              <a:t>against</a:t>
            </a:r>
            <a:r>
              <a:rPr lang="en-US" sz="2200" dirty="0"/>
              <a:t> any restriction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1218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37920-1B6F-43CE-A380-68800C35C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749" y="2243404"/>
            <a:ext cx="9144000" cy="27640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9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State of FL can issue a restricted zone by Rule</a:t>
            </a:r>
            <a:br>
              <a:rPr lang="en-US" sz="29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and/or</a:t>
            </a:r>
            <a:br>
              <a:rPr lang="en-US" sz="29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COJ can issue a zone by Ordinance</a:t>
            </a:r>
            <a:br>
              <a:rPr lang="en-US" sz="29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900" b="1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B1AAA9-FC4F-4A04-90F3-69BC95690C2C}"/>
              </a:ext>
            </a:extLst>
          </p:cNvPr>
          <p:cNvSpPr/>
          <p:nvPr/>
        </p:nvSpPr>
        <p:spPr>
          <a:xfrm>
            <a:off x="770021" y="2967335"/>
            <a:ext cx="10924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16D4DE5-618A-446C-8867-1DF6975DF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859" y="5007432"/>
            <a:ext cx="1912776" cy="1606778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B6A14C-B396-4D8A-9052-0A0647527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9" y="131588"/>
            <a:ext cx="2156340" cy="152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6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6035A83A-08CC-4F74-BF51-449F9368072E}"/>
              </a:ext>
            </a:extLst>
          </p:cNvPr>
          <p:cNvSpPr/>
          <p:nvPr/>
        </p:nvSpPr>
        <p:spPr>
          <a:xfrm>
            <a:off x="1118586" y="737118"/>
            <a:ext cx="10875146" cy="5858991"/>
          </a:xfrm>
          <a:prstGeom prst="arc">
            <a:avLst>
              <a:gd name="adj1" fmla="val 16200000"/>
              <a:gd name="adj2" fmla="val 1069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oast Guard, Waterway and Florida Manatee Signs">
            <a:extLst>
              <a:ext uri="{FF2B5EF4-FFF2-40B4-BE49-F238E27FC236}">
                <a16:creationId xmlns:a16="http://schemas.microsoft.com/office/drawing/2014/main" id="{80AFE00C-6A29-473A-B615-58F213F5B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1" y="23747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C6E627-A55F-45EE-AD30-732A8D89FF29}"/>
              </a:ext>
            </a:extLst>
          </p:cNvPr>
          <p:cNvSpPr txBox="1"/>
          <p:nvPr/>
        </p:nvSpPr>
        <p:spPr>
          <a:xfrm>
            <a:off x="3923930" y="1660124"/>
            <a:ext cx="583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Areas Needing Attention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58986D-1765-4424-BE2E-2B1679FA34B5}"/>
              </a:ext>
            </a:extLst>
          </p:cNvPr>
          <p:cNvSpPr txBox="1"/>
          <p:nvPr/>
        </p:nvSpPr>
        <p:spPr>
          <a:xfrm>
            <a:off x="4003829" y="2380602"/>
            <a:ext cx="6569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Ortega River </a:t>
            </a:r>
            <a:r>
              <a:rPr lang="en-US" sz="3200" dirty="0"/>
              <a:t>:  Described as unorganized, congested, vulnerable, unenforced and needs more marking.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58F89-E02E-4F2D-89F6-47DC0C8B4F5A}"/>
              </a:ext>
            </a:extLst>
          </p:cNvPr>
          <p:cNvSpPr txBox="1"/>
          <p:nvPr/>
        </p:nvSpPr>
        <p:spPr>
          <a:xfrm>
            <a:off x="4003828" y="4731798"/>
            <a:ext cx="6747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Ft. George River</a:t>
            </a:r>
            <a:r>
              <a:rPr lang="en-US" sz="3200" dirty="0"/>
              <a:t>: Described as dangerous, congested,  unpredictable and needs at least seasonal restrictions</a:t>
            </a:r>
          </a:p>
        </p:txBody>
      </p:sp>
    </p:spTree>
    <p:extLst>
      <p:ext uri="{BB962C8B-B14F-4D97-AF65-F5344CB8AC3E}">
        <p14:creationId xmlns:p14="http://schemas.microsoft.com/office/powerpoint/2010/main" val="3922007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720</Words>
  <Application>Microsoft Office PowerPoint</Application>
  <PresentationFormat>Widescreen</PresentationFormat>
  <Paragraphs>99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Baskerville Old Face</vt:lpstr>
      <vt:lpstr>Blackadder ITC</vt:lpstr>
      <vt:lpstr>Brush Script MT</vt:lpstr>
      <vt:lpstr>Calibri</vt:lpstr>
      <vt:lpstr>Calibri Light</vt:lpstr>
      <vt:lpstr>Office Theme</vt:lpstr>
      <vt:lpstr>Document</vt:lpstr>
      <vt:lpstr>Jacksonville Waterways Commission</vt:lpstr>
      <vt:lpstr>PowerPoint Presentation</vt:lpstr>
      <vt:lpstr>Courtesy,…..I would like to see more courtesy.       Peggy Sue Williams, Lamb’s Yacht Center</vt:lpstr>
      <vt:lpstr>Areas of Concern  </vt:lpstr>
      <vt:lpstr>*Disqualified Area as pertaining to requirements set forth in Chapter 327 Section 46</vt:lpstr>
      <vt:lpstr>PowerPoint Presentation</vt:lpstr>
      <vt:lpstr>Disqualified Area</vt:lpstr>
      <vt:lpstr>The State of FL can issue a restricted zone by Rule  and/or  COJ can issue a zone by Ordinance </vt:lpstr>
      <vt:lpstr>PowerPoint Presentation</vt:lpstr>
      <vt:lpstr>Ortega River </vt:lpstr>
      <vt:lpstr>Ortega River Grand Avenue Bridge to Lake Shore Dry Storage</vt:lpstr>
      <vt:lpstr>PowerPoint Presentation</vt:lpstr>
      <vt:lpstr>Examples of Signage in Ortega River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your suggestions?</vt:lpstr>
      <vt:lpstr>Ft George River </vt:lpstr>
      <vt:lpstr>PowerPoint Presentation</vt:lpstr>
      <vt:lpstr>Enforcement Actions Highlight Specific Issues: </vt:lpstr>
      <vt:lpstr>Possible Solutions </vt:lpstr>
      <vt:lpstr>*Restrictive Zone Beginning at  Kingsley Plantation    Ending at the A1A Bridge  Note: Crystal River has a seasonal  no wake zone…Oct 1 to April 1st , on  weekends and holidays.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Jacksonville Waterways Commission</dc:title>
  <dc:creator>Jill Haskell</dc:creator>
  <cp:lastModifiedBy>Stacey Haskell</cp:lastModifiedBy>
  <cp:revision>7</cp:revision>
  <dcterms:created xsi:type="dcterms:W3CDTF">2021-01-21T23:11:17Z</dcterms:created>
  <dcterms:modified xsi:type="dcterms:W3CDTF">2021-01-22T00:58:21Z</dcterms:modified>
</cp:coreProperties>
</file>